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1"/>
  </p:sldMasterIdLst>
  <p:notesMasterIdLst>
    <p:notesMasterId r:id="rId26"/>
  </p:notesMasterIdLst>
  <p:sldIdLst>
    <p:sldId id="333" r:id="rId2"/>
    <p:sldId id="257" r:id="rId3"/>
    <p:sldId id="335" r:id="rId4"/>
    <p:sldId id="336" r:id="rId5"/>
    <p:sldId id="349" r:id="rId6"/>
    <p:sldId id="337" r:id="rId7"/>
    <p:sldId id="356" r:id="rId8"/>
    <p:sldId id="338" r:id="rId9"/>
    <p:sldId id="353" r:id="rId10"/>
    <p:sldId id="339" r:id="rId11"/>
    <p:sldId id="340" r:id="rId12"/>
    <p:sldId id="352" r:id="rId13"/>
    <p:sldId id="341" r:id="rId14"/>
    <p:sldId id="354" r:id="rId15"/>
    <p:sldId id="342" r:id="rId16"/>
    <p:sldId id="357" r:id="rId17"/>
    <p:sldId id="343" r:id="rId18"/>
    <p:sldId id="348" r:id="rId19"/>
    <p:sldId id="344" r:id="rId20"/>
    <p:sldId id="345" r:id="rId21"/>
    <p:sldId id="350" r:id="rId22"/>
    <p:sldId id="355" r:id="rId23"/>
    <p:sldId id="346" r:id="rId24"/>
    <p:sldId id="347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1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F77BB4-C69C-4E76-BE01-BEF173324E84}" type="datetimeFigureOut">
              <a:rPr lang="zh-CN" altLang="en-US" smtClean="0"/>
              <a:t>2022/2/9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8BA9D-9AB8-4602-98A4-3BFE61E19B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943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牛客竞赛深色2副本.jpg" descr="牛客竞赛深色2副本.jpg">
            <a:extLst>
              <a:ext uri="{FF2B5EF4-FFF2-40B4-BE49-F238E27FC236}">
                <a16:creationId xmlns:a16="http://schemas.microsoft.com/office/drawing/2014/main" id="{09BCE62B-9B05-41E5-A3E6-FF424A0CD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CA2B5C5-733F-4024-AF8B-DD41349A47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225" y="2260469"/>
            <a:ext cx="7441746" cy="148279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01F8E8E-F8FB-426C-81E1-09DB2765EC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225" y="4287044"/>
            <a:ext cx="7543800" cy="715136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BA1D93-6797-4578-840E-B8ED24080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0FA7E-431D-4A08-ACB7-7B7C1EEA2573}" type="datetimeFigureOut">
              <a:rPr lang="zh-CN" altLang="en-US" smtClean="0"/>
              <a:t>2022/2/9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1A0003-802B-4FF4-9355-88AAB03D7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1F4946-E4A1-444C-BF82-2E24D73C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A124-2B05-49DF-A1A5-EBA13993C2E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5" name="图像" descr="图像">
            <a:extLst>
              <a:ext uri="{FF2B5EF4-FFF2-40B4-BE49-F238E27FC236}">
                <a16:creationId xmlns:a16="http://schemas.microsoft.com/office/drawing/2014/main" id="{5D35F67D-A421-4638-BC20-025F41880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23" y="878164"/>
            <a:ext cx="1948154" cy="447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图像" descr="图像">
            <a:extLst>
              <a:ext uri="{FF2B5EF4-FFF2-40B4-BE49-F238E27FC236}">
                <a16:creationId xmlns:a16="http://schemas.microsoft.com/office/drawing/2014/main" id="{26E106F8-68FD-4249-9F7D-418384FBD2C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348"/>
          </a:blip>
          <a:stretch>
            <a:fillRect/>
          </a:stretch>
        </p:blipFill>
        <p:spPr>
          <a:xfrm>
            <a:off x="7021913" y="800638"/>
            <a:ext cx="4843714" cy="12265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14860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D828F3-F534-4676-B43F-AAAA25DB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C5DCDC2-2C62-4F4B-A661-E04602548A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7B19F3-1880-435A-A518-8FDEE93E5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0FA7E-431D-4A08-ACB7-7B7C1EEA2573}" type="datetimeFigureOut">
              <a:rPr lang="zh-CN" altLang="en-US" smtClean="0"/>
              <a:t>2022/2/9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00B254-EC8E-4A05-A63B-C9B159A8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4EDFDA-99BB-431E-AB7E-A5F9EEDD9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A124-2B05-49DF-A1A5-EBA13993C2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825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AE0CB1A-84D7-4E2B-AA5C-C0A4A3B5C1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2BA13A4-944F-4100-89A9-51DCC86BCD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BE551C-14D9-4560-9B97-478BAF751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0FA7E-431D-4A08-ACB7-7B7C1EEA2573}" type="datetimeFigureOut">
              <a:rPr lang="zh-CN" altLang="en-US" smtClean="0"/>
              <a:t>2022/2/9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B9C7EF-C063-4539-BE65-37DDC9855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4C336E-B8C6-4DF0-910B-4A3C28CB4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A124-2B05-49DF-A1A5-EBA13993C2E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像" descr="图像">
            <a:extLst>
              <a:ext uri="{FF2B5EF4-FFF2-40B4-BE49-F238E27FC236}">
                <a16:creationId xmlns:a16="http://schemas.microsoft.com/office/drawing/2014/main" id="{720C5A83-CDB1-4F15-BB83-F22D130AE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087" y="452450"/>
            <a:ext cx="1990714" cy="45717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583151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4480984" y="3876675"/>
            <a:ext cx="3230033" cy="3238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第</a:t>
            </a:r>
            <a:r>
              <a:rPr lang="en-US" altLang="zh-CN" dirty="0"/>
              <a:t>x</a:t>
            </a:r>
            <a:r>
              <a:rPr lang="zh-CN" altLang="en-US" dirty="0"/>
              <a:t>场</a:t>
            </a:r>
            <a:r>
              <a:rPr lang="en-US" altLang="zh-CN" dirty="0"/>
              <a:t>-</a:t>
            </a:r>
            <a:r>
              <a:rPr lang="zh-CN" altLang="en-US" dirty="0"/>
              <a:t>出题人姓名</a:t>
            </a:r>
          </a:p>
        </p:txBody>
      </p:sp>
    </p:spTree>
    <p:extLst>
      <p:ext uri="{BB962C8B-B14F-4D97-AF65-F5344CB8AC3E}">
        <p14:creationId xmlns:p14="http://schemas.microsoft.com/office/powerpoint/2010/main" val="1860774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760602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272554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610808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341196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460030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058525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219388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333EC3-B1F6-48C5-ADFB-B3A2E50D9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1CC24B-F053-4B5C-A15E-BAC99498F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2pPr>
            <a:lvl3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3pPr>
            <a:lvl4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4pPr>
            <a:lvl5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5B0007-293A-44D9-9912-3CF7362A1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0FA7E-431D-4A08-ACB7-7B7C1EEA2573}" type="datetimeFigureOut">
              <a:rPr lang="zh-CN" altLang="en-US" smtClean="0"/>
              <a:t>2022/2/9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958DEA-C5BD-435E-B1DA-B2701D45C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E5C20B-7FF4-4021-A43D-A540BF6BC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A124-2B05-49DF-A1A5-EBA13993C2E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像" descr="图像">
            <a:extLst>
              <a:ext uri="{FF2B5EF4-FFF2-40B4-BE49-F238E27FC236}">
                <a16:creationId xmlns:a16="http://schemas.microsoft.com/office/drawing/2014/main" id="{8D40E634-2ECD-4D52-8833-B4872A2D5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087" y="452450"/>
            <a:ext cx="1990714" cy="45717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852397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963123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4130884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645100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365976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40707097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520732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214439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939226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465606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456865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B4D02B-9CC5-48CD-8E22-ED219053F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AC8DA3-9CD4-488A-A040-21078DC56C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EDDE4A-F094-407A-BD3D-36C96240C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0FA7E-431D-4A08-ACB7-7B7C1EEA2573}" type="datetimeFigureOut">
              <a:rPr lang="zh-CN" altLang="en-US" smtClean="0"/>
              <a:t>2022/2/9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24108B-863C-415C-9413-80EA0DE02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20A06D-64CB-4C25-A800-CCEF39B4B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A124-2B05-49DF-A1A5-EBA13993C2E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像" descr="图像">
            <a:extLst>
              <a:ext uri="{FF2B5EF4-FFF2-40B4-BE49-F238E27FC236}">
                <a16:creationId xmlns:a16="http://schemas.microsoft.com/office/drawing/2014/main" id="{C00FC2F6-352F-4602-B0BB-99EADD718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087" y="452450"/>
            <a:ext cx="1990714" cy="45717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083166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739646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76580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069964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1A1BCB-65B1-4289-B18B-FFFE3A030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290C8D-A9BF-4BD2-96A6-100081BAF4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7EEEC2D-B6B9-4BF2-89CF-9CD83CC8D5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108CDE-4073-4D82-A7DE-C53FA3954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0FA7E-431D-4A08-ACB7-7B7C1EEA2573}" type="datetimeFigureOut">
              <a:rPr lang="zh-CN" altLang="en-US" smtClean="0"/>
              <a:t>2022/2/9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9FEB1E-4460-4C0C-BF83-92065D4F0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6F5070E-64BB-4C36-934F-16ABA49E5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A124-2B05-49DF-A1A5-EBA13993C2E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像" descr="图像">
            <a:extLst>
              <a:ext uri="{FF2B5EF4-FFF2-40B4-BE49-F238E27FC236}">
                <a16:creationId xmlns:a16="http://schemas.microsoft.com/office/drawing/2014/main" id="{2EC51131-87F5-41A1-80E6-3E78C8C22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087" y="452450"/>
            <a:ext cx="1990714" cy="45717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02516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52F9B3-8A03-421B-B18C-59A8D39CD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B8BF6B-59FE-462D-A07D-12BE04A15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258C217-348A-4170-9790-3662E5F67F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5103698-B54C-47DB-88F9-5DA6FF809F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95638EC-970B-4F0C-B404-031F6EBAF1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52DCB1C-1B6E-4A8B-BFF6-6546F56CF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0FA7E-431D-4A08-ACB7-7B7C1EEA2573}" type="datetimeFigureOut">
              <a:rPr lang="zh-CN" altLang="en-US" smtClean="0"/>
              <a:t>2022/2/9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B476442-BF83-4BC3-BEE8-55DA53451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24B1A0C-F981-48F1-9467-D9C55E69D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A124-2B05-49DF-A1A5-EBA13993C2E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像" descr="图像">
            <a:extLst>
              <a:ext uri="{FF2B5EF4-FFF2-40B4-BE49-F238E27FC236}">
                <a16:creationId xmlns:a16="http://schemas.microsoft.com/office/drawing/2014/main" id="{C3721DF5-613F-4D72-9874-907FF58A1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087" y="452450"/>
            <a:ext cx="1990714" cy="45717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75403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7F5C23-8AF8-4552-8A72-523FCFD66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32850F6-882C-417A-9E6B-D9C5777B3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0FA7E-431D-4A08-ACB7-7B7C1EEA2573}" type="datetimeFigureOut">
              <a:rPr lang="zh-CN" altLang="en-US" smtClean="0"/>
              <a:t>2022/2/9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8B131B7-F02F-48CC-8D80-D47B0EB0E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16919FE-48F0-4BB5-BADE-24CA662AD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A124-2B05-49DF-A1A5-EBA13993C2E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像" descr="图像">
            <a:extLst>
              <a:ext uri="{FF2B5EF4-FFF2-40B4-BE49-F238E27FC236}">
                <a16:creationId xmlns:a16="http://schemas.microsoft.com/office/drawing/2014/main" id="{14A7915D-E903-4C4A-9EE1-82FFEE820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087" y="452450"/>
            <a:ext cx="1990714" cy="45717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37991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BC3A859-625E-441F-BBB5-DE40DDF93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0FA7E-431D-4A08-ACB7-7B7C1EEA2573}" type="datetimeFigureOut">
              <a:rPr lang="zh-CN" altLang="en-US" smtClean="0"/>
              <a:t>2022/2/9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1CB0C44-D1FA-417F-A340-8C25A5F96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5408FD-4B4A-4C18-B3CB-87C175959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A124-2B05-49DF-A1A5-EBA13993C2E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像" descr="图像">
            <a:extLst>
              <a:ext uri="{FF2B5EF4-FFF2-40B4-BE49-F238E27FC236}">
                <a16:creationId xmlns:a16="http://schemas.microsoft.com/office/drawing/2014/main" id="{BE3D4C68-3ABE-4B69-8320-CA0F2FEF1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087" y="452450"/>
            <a:ext cx="1990714" cy="45717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82317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7E0EB0-3B47-47E2-A99A-07024CD80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804672-8E12-4695-87A1-5F0BB8FA0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7E9E27E-AC15-49CC-ACB6-2F80543D24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622F355-6F36-4227-B69F-5C106769C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0FA7E-431D-4A08-ACB7-7B7C1EEA2573}" type="datetimeFigureOut">
              <a:rPr lang="zh-CN" altLang="en-US" smtClean="0"/>
              <a:t>2022/2/9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8D3B7B-420B-436B-AEAC-E547ADAFA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CAD17F6-39C9-4372-BAD9-7BC50F7C1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A124-2B05-49DF-A1A5-EBA13993C2E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像" descr="图像">
            <a:extLst>
              <a:ext uri="{FF2B5EF4-FFF2-40B4-BE49-F238E27FC236}">
                <a16:creationId xmlns:a16="http://schemas.microsoft.com/office/drawing/2014/main" id="{040BCC55-D893-4725-B27E-72AFE32A1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087" y="452450"/>
            <a:ext cx="1990714" cy="45717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7911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45C670-2F01-4325-812A-D9863A215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741FB84-7543-4997-AD37-7733A5D9DE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012E0FF-2AF8-4B63-8922-8253CA8516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999D50-CAAB-457E-A6C6-3334EF81B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0FA7E-431D-4A08-ACB7-7B7C1EEA2573}" type="datetimeFigureOut">
              <a:rPr lang="zh-CN" altLang="en-US" smtClean="0"/>
              <a:t>2022/2/9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23D4760-0DB8-43BF-BF28-F46CDD84E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4CA02F9-44B7-4B71-90C5-32DA560ED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A124-2B05-49DF-A1A5-EBA13993C2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36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牛客竞赛深色.jpg" descr="牛客竞赛深色.jpg">
            <a:extLst>
              <a:ext uri="{FF2B5EF4-FFF2-40B4-BE49-F238E27FC236}">
                <a16:creationId xmlns:a16="http://schemas.microsoft.com/office/drawing/2014/main" id="{34C935F5-4522-4AF7-8D51-FEA47BCECB13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矩形">
            <a:extLst>
              <a:ext uri="{FF2B5EF4-FFF2-40B4-BE49-F238E27FC236}">
                <a16:creationId xmlns:a16="http://schemas.microsoft.com/office/drawing/2014/main" id="{E4610F57-C31A-4223-A654-CDFBB7A68D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363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F1C4C54-FAC4-4585-8B65-533736B4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F66ECC-4630-48D5-A16B-603577EE9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EAEAC2-78A1-41E2-B4A8-D578114099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0FA7E-431D-4A08-ACB7-7B7C1EEA2573}" type="datetimeFigureOut">
              <a:rPr lang="zh-CN" altLang="en-US" smtClean="0"/>
              <a:t>2022/2/9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D6B862-3D01-4240-9756-30B0E70ED8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1BCCB8-83A0-42B3-848F-27BB3C453E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8A124-2B05-49DF-A1A5-EBA13993C2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621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EAC86D-E51B-4858-ABB5-F498244584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i="0" dirty="0">
                <a:solidFill>
                  <a:srgbClr val="FFFFFF"/>
                </a:solidFill>
                <a:effectLst/>
                <a:latin typeface="system"/>
              </a:rPr>
              <a:t>2022</a:t>
            </a:r>
            <a:r>
              <a:rPr lang="zh-CN" altLang="en-US" i="0" dirty="0">
                <a:solidFill>
                  <a:srgbClr val="FFFFFF"/>
                </a:solidFill>
                <a:effectLst/>
                <a:latin typeface="system"/>
              </a:rPr>
              <a:t>牛客寒假算法基础集训营第</a:t>
            </a:r>
            <a:r>
              <a:rPr lang="en-US" altLang="zh-CN" i="0" dirty="0">
                <a:solidFill>
                  <a:srgbClr val="FFFFFF"/>
                </a:solidFill>
                <a:effectLst/>
                <a:latin typeface="system"/>
              </a:rPr>
              <a:t>4</a:t>
            </a:r>
            <a:r>
              <a:rPr lang="zh-CN" altLang="en-US" i="0" dirty="0">
                <a:solidFill>
                  <a:srgbClr val="FFFFFF"/>
                </a:solidFill>
                <a:effectLst/>
                <a:latin typeface="system"/>
              </a:rPr>
              <a:t>场</a:t>
            </a:r>
            <a:r>
              <a:rPr lang="en-US" altLang="zh-CN" i="0" dirty="0">
                <a:solidFill>
                  <a:srgbClr val="FFFFFF"/>
                </a:solidFill>
                <a:effectLst/>
                <a:latin typeface="system"/>
              </a:rPr>
              <a:t> 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25D26E-282C-4C83-911B-E78150F425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225" y="4287044"/>
            <a:ext cx="7543800" cy="1614294"/>
          </a:xfrm>
        </p:spPr>
        <p:txBody>
          <a:bodyPr>
            <a:normAutofit/>
          </a:bodyPr>
          <a:lstStyle/>
          <a:p>
            <a:r>
              <a:rPr lang="zh-CN" altLang="en-US" sz="2300" b="1" dirty="0"/>
              <a:t>出题大佬：兰子哥哥</a:t>
            </a:r>
            <a:endParaRPr lang="en-US" altLang="zh-CN" sz="2300" b="1" dirty="0"/>
          </a:p>
          <a:p>
            <a:r>
              <a:rPr lang="zh-CN" altLang="en-US" sz="2300" b="1" dirty="0"/>
              <a:t>特邀嘉宾：兰子哥哥</a:t>
            </a:r>
            <a:endParaRPr lang="en-US" altLang="zh-CN" sz="2300" b="1" dirty="0"/>
          </a:p>
          <a:p>
            <a:r>
              <a:rPr lang="zh-CN" altLang="en-US" sz="1800" dirty="0"/>
              <a:t>讲题菜鸡：邓丝雨</a:t>
            </a:r>
            <a:endParaRPr lang="en-US" altLang="zh-CN" sz="1800" dirty="0"/>
          </a:p>
          <a:p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420712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C6B39E-F170-4520-86C6-18A741C4D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F-</a:t>
            </a:r>
            <a:r>
              <a:rPr lang="zh-CN" altLang="en-US" b="0" i="0" dirty="0">
                <a:solidFill>
                  <a:srgbClr val="FFFFFF"/>
                </a:solidFill>
                <a:effectLst/>
                <a:latin typeface="system"/>
              </a:rPr>
              <a:t>小红的记谱法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F8D484-BE95-48FE-B2B9-DE8E097A2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807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C33CD1-AE54-4BB4-9861-08606896C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I-</a:t>
            </a:r>
            <a:r>
              <a:rPr lang="zh-CN" altLang="en-US" dirty="0"/>
              <a:t>爆炸的符卡洋洋洒洒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3FD9E3-B76E-4281-AFAB-549D53BE0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小红正在研究如何把符卡组合出尽可能大威力的组合魔法。 </a:t>
            </a:r>
          </a:p>
          <a:p>
            <a:r>
              <a:rPr lang="zh-CN" altLang="en-US" dirty="0"/>
              <a:t>小红共有 </a:t>
            </a:r>
            <a:r>
              <a:rPr lang="en-US" altLang="zh-CN" dirty="0"/>
              <a:t>n </a:t>
            </a:r>
            <a:r>
              <a:rPr lang="zh-CN" altLang="en-US" dirty="0"/>
              <a:t>种符卡可以选择，每种符卡最多只能选择一次，每个符卡的魔力消耗为 </a:t>
            </a:r>
            <a:r>
              <a:rPr lang="en-US" altLang="zh-CN" dirty="0"/>
              <a:t>ai</a:t>
            </a:r>
            <a:r>
              <a:rPr lang="zh-CN" altLang="en-US" dirty="0"/>
              <a:t>​，威力为 </a:t>
            </a:r>
            <a:r>
              <a:rPr lang="en-US" altLang="zh-CN" dirty="0"/>
              <a:t>bi</a:t>
            </a:r>
            <a:r>
              <a:rPr lang="zh-CN" altLang="en-US" dirty="0"/>
              <a:t>​。</a:t>
            </a:r>
            <a:endParaRPr lang="en-US" altLang="zh-CN" dirty="0"/>
          </a:p>
          <a:p>
            <a:r>
              <a:rPr lang="zh-CN" altLang="en-US" dirty="0"/>
              <a:t>如果将多个符卡进行组合，则可以发动一个组合魔法。组合魔法的魔力消耗为选择的符卡的魔力消耗的总和，其威力为选择的符卡的威力的总和。</a:t>
            </a:r>
            <a:endParaRPr lang="en-US" altLang="zh-CN" dirty="0"/>
          </a:p>
          <a:p>
            <a:r>
              <a:rPr lang="zh-CN" altLang="en-US" dirty="0"/>
              <a:t>小红必须保证最终符卡的魔力消耗总和为 </a:t>
            </a:r>
            <a:r>
              <a:rPr lang="en-US" altLang="zh-CN" dirty="0"/>
              <a:t>k</a:t>
            </a:r>
            <a:r>
              <a:rPr lang="zh-CN" altLang="en-US" dirty="0"/>
              <a:t> 的倍数，否则小红将受到魔力反噬而发动魔法失败。</a:t>
            </a:r>
            <a:endParaRPr lang="en-US" altLang="zh-CN" dirty="0"/>
          </a:p>
          <a:p>
            <a:r>
              <a:rPr lang="zh-CN" altLang="en-US" dirty="0"/>
              <a:t>小红想知道，自己能发动的组合魔法最大的威力是多少？</a:t>
            </a:r>
          </a:p>
        </p:txBody>
      </p:sp>
    </p:spTree>
    <p:extLst>
      <p:ext uri="{BB962C8B-B14F-4D97-AF65-F5344CB8AC3E}">
        <p14:creationId xmlns:p14="http://schemas.microsoft.com/office/powerpoint/2010/main" val="917882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33CC6C-DF7C-426A-9D81-2837ACCFA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DD65B2A-48B6-47E8-A5A7-73BF18D31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b="69537"/>
          <a:stretch/>
        </p:blipFill>
        <p:spPr>
          <a:xfrm>
            <a:off x="1117600" y="1936461"/>
            <a:ext cx="9485746" cy="4055679"/>
          </a:xfrm>
        </p:spPr>
      </p:pic>
    </p:spTree>
    <p:extLst>
      <p:ext uri="{BB962C8B-B14F-4D97-AF65-F5344CB8AC3E}">
        <p14:creationId xmlns:p14="http://schemas.microsoft.com/office/powerpoint/2010/main" val="2053420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A7D96C-1D05-4BDD-A088-1B4B06A19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C </a:t>
            </a:r>
            <a:r>
              <a:rPr lang="zh-CN" altLang="en-US" dirty="0"/>
              <a:t>蓝彗星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FFEDBA-EE1D-480B-AD0B-E1B8FF915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你相信天上会出现蓝色的彗星吗？ </a:t>
            </a:r>
          </a:p>
          <a:p>
            <a:r>
              <a:rPr lang="zh-CN" altLang="en-US" dirty="0"/>
              <a:t>小红是一个天文学爱好者。她最喜欢的业余活动就是天体观测。</a:t>
            </a:r>
            <a:endParaRPr lang="en-US" altLang="zh-CN" dirty="0"/>
          </a:p>
          <a:p>
            <a:r>
              <a:rPr lang="zh-CN" altLang="en-US" dirty="0"/>
              <a:t>这天夜里，星汉灿烂。小红拉上了小梦前往了教学楼的天台，组装好了天望远镜。</a:t>
            </a:r>
            <a:endParaRPr lang="en-US" altLang="zh-CN" dirty="0"/>
          </a:p>
          <a:p>
            <a:r>
              <a:rPr lang="zh-CN" altLang="en-US" dirty="0"/>
              <a:t>根据预测，有两种不同颜色的彗星：红彗星和蓝彗星。每颗彗星会在某一时间段出现 </a:t>
            </a:r>
            <a:r>
              <a:rPr lang="en-US" altLang="zh-CN" dirty="0" err="1"/>
              <a:t>ttt</a:t>
            </a:r>
            <a:r>
              <a:rPr lang="en-US" altLang="zh-CN" dirty="0"/>
              <a:t> </a:t>
            </a:r>
            <a:r>
              <a:rPr lang="zh-CN" altLang="en-US" dirty="0"/>
              <a:t>秒然后消失。</a:t>
            </a:r>
            <a:endParaRPr lang="en-US" altLang="zh-CN" dirty="0"/>
          </a:p>
          <a:p>
            <a:r>
              <a:rPr lang="zh-CN" altLang="en-US" dirty="0"/>
              <a:t>小红想知道，自己总共有多少秒，能看到蓝彗星且看不到红彗星？</a:t>
            </a:r>
            <a:endParaRPr lang="en-US" altLang="zh-CN" dirty="0"/>
          </a:p>
          <a:p>
            <a:r>
              <a:rPr lang="en-US" altLang="zh-CN" dirty="0" err="1"/>
              <a:t>ps</a:t>
            </a:r>
            <a:r>
              <a:rPr lang="zh-CN" altLang="en-US" dirty="0"/>
              <a:t>：不用考虑昼夜更替等真实场景。我们假设小红所在的为架空世界，夜晚有无限长。</a:t>
            </a:r>
          </a:p>
        </p:txBody>
      </p:sp>
    </p:spTree>
    <p:extLst>
      <p:ext uri="{BB962C8B-B14F-4D97-AF65-F5344CB8AC3E}">
        <p14:creationId xmlns:p14="http://schemas.microsoft.com/office/powerpoint/2010/main" val="199760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887386-6D48-496C-9D6F-41AA4CCC3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BE088DB-94CA-4264-B390-8496139C3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6" t="31865" b="14594"/>
          <a:stretch/>
        </p:blipFill>
        <p:spPr>
          <a:xfrm>
            <a:off x="838200" y="365125"/>
            <a:ext cx="8350660" cy="6192693"/>
          </a:xfrm>
        </p:spPr>
      </p:pic>
    </p:spTree>
    <p:extLst>
      <p:ext uri="{BB962C8B-B14F-4D97-AF65-F5344CB8AC3E}">
        <p14:creationId xmlns:p14="http://schemas.microsoft.com/office/powerpoint/2010/main" val="2250464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770639-8258-4AAC-A67A-B4603172B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 </a:t>
            </a:r>
            <a:r>
              <a:rPr lang="zh-CN" altLang="en-US" dirty="0"/>
              <a:t>雪色光晕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157BFD-A216-455A-B112-8B93FC158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今年的雪来得格外的早。雪把大地染成一片橙色。 </a:t>
            </a:r>
          </a:p>
          <a:p>
            <a:r>
              <a:rPr lang="zh-CN" altLang="en-US" dirty="0"/>
              <a:t>小红正在雪地中奔跑。雪地可以看成是一个二维平面，小红的初始坐标是 </a:t>
            </a:r>
            <a:r>
              <a:rPr lang="en-US" altLang="zh-CN" dirty="0"/>
              <a:t>(x0,y0)(x_0,y_0)(x</a:t>
            </a:r>
            <a:r>
              <a:rPr lang="en-US" altLang="zh-CN" dirty="0">
                <a:effectLst/>
              </a:rPr>
              <a:t>0</a:t>
            </a:r>
            <a:r>
              <a:rPr lang="en-US" altLang="zh-CN" dirty="0"/>
              <a:t>​,</a:t>
            </a:r>
            <a:r>
              <a:rPr lang="en-US" altLang="zh-CN" dirty="0">
                <a:effectLst/>
              </a:rPr>
              <a:t>y0</a:t>
            </a:r>
            <a:r>
              <a:rPr lang="en-US" altLang="zh-CN" dirty="0"/>
              <a:t>​)</a:t>
            </a:r>
            <a:r>
              <a:rPr lang="zh-CN" altLang="en-US" dirty="0"/>
              <a:t>，她每秒有个方向向量 </a:t>
            </a:r>
            <a:r>
              <a:rPr lang="en-US" altLang="zh-CN" dirty="0"/>
              <a:t>(</a:t>
            </a:r>
            <a:r>
              <a:rPr lang="en-US" altLang="zh-CN" dirty="0" err="1"/>
              <a:t>xi,yi</a:t>
            </a:r>
            <a:r>
              <a:rPr lang="en-US" altLang="zh-CN" dirty="0"/>
              <a:t>)( </a:t>
            </a:r>
            <a:r>
              <a:rPr lang="en-US" altLang="zh-CN" dirty="0" err="1"/>
              <a:t>x_i,y_i</a:t>
            </a:r>
            <a:r>
              <a:rPr lang="en-US" altLang="zh-CN" dirty="0"/>
              <a:t>)(x</a:t>
            </a:r>
            <a:r>
              <a:rPr lang="en-US" altLang="zh-CN" dirty="0">
                <a:effectLst/>
              </a:rPr>
              <a:t>i</a:t>
            </a:r>
            <a:r>
              <a:rPr lang="en-US" altLang="zh-CN" dirty="0"/>
              <a:t>​,</a:t>
            </a:r>
            <a:r>
              <a:rPr lang="en-US" altLang="zh-CN" dirty="0" err="1">
                <a:effectLst/>
              </a:rPr>
              <a:t>yi</a:t>
            </a:r>
            <a:r>
              <a:rPr lang="en-US" altLang="zh-CN" dirty="0"/>
              <a:t>​)</a:t>
            </a:r>
            <a:r>
              <a:rPr lang="zh-CN" altLang="en-US" dirty="0"/>
              <a:t>，会沿着该方向直线奔跑</a:t>
            </a:r>
            <a:r>
              <a:rPr lang="en-US" altLang="zh-CN" dirty="0"/>
              <a:t>1</a:t>
            </a:r>
            <a:r>
              <a:rPr lang="zh-CN" altLang="en-US" dirty="0"/>
              <a:t>秒（例如，第一秒之后，小红的坐标就变成了 </a:t>
            </a:r>
            <a:r>
              <a:rPr lang="en-US" altLang="zh-CN" dirty="0"/>
              <a:t>(x0+x1,y0+y1)(x_0+x_1,y_0+y_1)(x</a:t>
            </a:r>
            <a:r>
              <a:rPr lang="en-US" altLang="zh-CN" dirty="0">
                <a:effectLst/>
              </a:rPr>
              <a:t>0</a:t>
            </a:r>
            <a:r>
              <a:rPr lang="en-US" altLang="zh-CN" dirty="0"/>
              <a:t>​+x</a:t>
            </a:r>
            <a:r>
              <a:rPr lang="en-US" altLang="zh-CN" dirty="0">
                <a:effectLst/>
              </a:rPr>
              <a:t>1</a:t>
            </a:r>
            <a:r>
              <a:rPr lang="en-US" altLang="zh-CN" dirty="0"/>
              <a:t>​,</a:t>
            </a:r>
            <a:r>
              <a:rPr lang="en-US" altLang="zh-CN" dirty="0">
                <a:effectLst/>
              </a:rPr>
              <a:t>y0</a:t>
            </a:r>
            <a:r>
              <a:rPr lang="en-US" altLang="zh-CN" dirty="0"/>
              <a:t>​+</a:t>
            </a:r>
            <a:r>
              <a:rPr lang="en-US" altLang="zh-CN" dirty="0">
                <a:effectLst/>
              </a:rPr>
              <a:t>y1</a:t>
            </a:r>
            <a:r>
              <a:rPr lang="en-US" altLang="zh-CN" dirty="0"/>
              <a:t>​)</a:t>
            </a:r>
            <a:r>
              <a:rPr lang="zh-CN" altLang="en-US" dirty="0"/>
              <a:t>。小果站在坐标 </a:t>
            </a:r>
            <a:r>
              <a:rPr lang="en-US" altLang="zh-CN" dirty="0"/>
              <a:t>(</a:t>
            </a:r>
            <a:r>
              <a:rPr lang="en-US" altLang="zh-CN" dirty="0" err="1"/>
              <a:t>x,y</a:t>
            </a:r>
            <a:r>
              <a:rPr lang="en-US" altLang="zh-CN" dirty="0"/>
              <a:t>)(</a:t>
            </a:r>
            <a:r>
              <a:rPr lang="en-US" altLang="zh-CN" dirty="0" err="1"/>
              <a:t>x,y</a:t>
            </a:r>
            <a:r>
              <a:rPr lang="en-US" altLang="zh-CN" dirty="0"/>
              <a:t>)(</a:t>
            </a:r>
            <a:r>
              <a:rPr lang="en-US" altLang="zh-CN" dirty="0" err="1"/>
              <a:t>x,</a:t>
            </a:r>
            <a:r>
              <a:rPr lang="en-US" altLang="zh-CN" dirty="0" err="1">
                <a:effectLst/>
              </a:rPr>
              <a:t>y</a:t>
            </a:r>
            <a:r>
              <a:rPr lang="en-US" altLang="zh-CN" dirty="0"/>
              <a:t>)</a:t>
            </a:r>
            <a:r>
              <a:rPr lang="zh-CN" altLang="en-US" dirty="0"/>
              <a:t>处原地不动。小红想知道，在跑步过程中，自己和小果的最短距离是多少？</a:t>
            </a:r>
          </a:p>
        </p:txBody>
      </p:sp>
    </p:spTree>
    <p:extLst>
      <p:ext uri="{BB962C8B-B14F-4D97-AF65-F5344CB8AC3E}">
        <p14:creationId xmlns:p14="http://schemas.microsoft.com/office/powerpoint/2010/main" val="379729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380FFB-52E2-4376-A468-3F26682B1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6C495631-B931-449B-B773-4D75CD04B0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5886395"/>
              </p:ext>
            </p:extLst>
          </p:nvPr>
        </p:nvGraphicFramePr>
        <p:xfrm>
          <a:off x="2544055" y="1690688"/>
          <a:ext cx="5101560" cy="46672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7695">
                  <a:extLst>
                    <a:ext uri="{9D8B030D-6E8A-4147-A177-3AD203B41FA5}">
                      <a16:colId xmlns:a16="http://schemas.microsoft.com/office/drawing/2014/main" val="2147654998"/>
                    </a:ext>
                  </a:extLst>
                </a:gridCol>
                <a:gridCol w="637695">
                  <a:extLst>
                    <a:ext uri="{9D8B030D-6E8A-4147-A177-3AD203B41FA5}">
                      <a16:colId xmlns:a16="http://schemas.microsoft.com/office/drawing/2014/main" val="2990223951"/>
                    </a:ext>
                  </a:extLst>
                </a:gridCol>
                <a:gridCol w="637695">
                  <a:extLst>
                    <a:ext uri="{9D8B030D-6E8A-4147-A177-3AD203B41FA5}">
                      <a16:colId xmlns:a16="http://schemas.microsoft.com/office/drawing/2014/main" val="1015689454"/>
                    </a:ext>
                  </a:extLst>
                </a:gridCol>
                <a:gridCol w="637695">
                  <a:extLst>
                    <a:ext uri="{9D8B030D-6E8A-4147-A177-3AD203B41FA5}">
                      <a16:colId xmlns:a16="http://schemas.microsoft.com/office/drawing/2014/main" val="495253347"/>
                    </a:ext>
                  </a:extLst>
                </a:gridCol>
                <a:gridCol w="637695">
                  <a:extLst>
                    <a:ext uri="{9D8B030D-6E8A-4147-A177-3AD203B41FA5}">
                      <a16:colId xmlns:a16="http://schemas.microsoft.com/office/drawing/2014/main" val="215597188"/>
                    </a:ext>
                  </a:extLst>
                </a:gridCol>
                <a:gridCol w="637695">
                  <a:extLst>
                    <a:ext uri="{9D8B030D-6E8A-4147-A177-3AD203B41FA5}">
                      <a16:colId xmlns:a16="http://schemas.microsoft.com/office/drawing/2014/main" val="3070059851"/>
                    </a:ext>
                  </a:extLst>
                </a:gridCol>
                <a:gridCol w="637695">
                  <a:extLst>
                    <a:ext uri="{9D8B030D-6E8A-4147-A177-3AD203B41FA5}">
                      <a16:colId xmlns:a16="http://schemas.microsoft.com/office/drawing/2014/main" val="4124532740"/>
                    </a:ext>
                  </a:extLst>
                </a:gridCol>
                <a:gridCol w="637695">
                  <a:extLst>
                    <a:ext uri="{9D8B030D-6E8A-4147-A177-3AD203B41FA5}">
                      <a16:colId xmlns:a16="http://schemas.microsoft.com/office/drawing/2014/main" val="4191266819"/>
                    </a:ext>
                  </a:extLst>
                </a:gridCol>
              </a:tblGrid>
              <a:tr h="58340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7260119"/>
                  </a:ext>
                </a:extLst>
              </a:tr>
              <a:tr h="58340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3243018"/>
                  </a:ext>
                </a:extLst>
              </a:tr>
              <a:tr h="58340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0459953"/>
                  </a:ext>
                </a:extLst>
              </a:tr>
              <a:tr h="58340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3404136"/>
                  </a:ext>
                </a:extLst>
              </a:tr>
              <a:tr h="58340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0427005"/>
                  </a:ext>
                </a:extLst>
              </a:tr>
              <a:tr h="58340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6315323"/>
                  </a:ext>
                </a:extLst>
              </a:tr>
              <a:tr h="58340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6671794"/>
                  </a:ext>
                </a:extLst>
              </a:tr>
              <a:tr h="58340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4864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7153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D81BBE-4364-4187-B45B-9A6D6BC39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B41D4A-C542-4BD4-8E76-EEE76B34A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小红拿到了一个长度为 </a:t>
            </a:r>
            <a:r>
              <a:rPr lang="en-US" altLang="zh-CN" dirty="0" err="1"/>
              <a:t>nnn</a:t>
            </a:r>
            <a:r>
              <a:rPr lang="en-US" altLang="zh-CN" dirty="0"/>
              <a:t> </a:t>
            </a:r>
            <a:r>
              <a:rPr lang="zh-CN" altLang="en-US" dirty="0"/>
              <a:t>的字符串，该字符串仅由大写字母组成。 </a:t>
            </a:r>
          </a:p>
          <a:p>
            <a:r>
              <a:rPr lang="zh-CN" altLang="en-US" dirty="0"/>
              <a:t>小红很喜欢红色（用</a:t>
            </a:r>
            <a:r>
              <a:rPr lang="en-US" altLang="zh-CN" dirty="0"/>
              <a:t>'R'</a:t>
            </a:r>
            <a:r>
              <a:rPr lang="zh-CN" altLang="en-US" dirty="0"/>
              <a:t>字母表示），但她非常讨厌紫色（用</a:t>
            </a:r>
            <a:r>
              <a:rPr lang="en-US" altLang="zh-CN" dirty="0"/>
              <a:t>'P'</a:t>
            </a:r>
            <a:r>
              <a:rPr lang="zh-CN" altLang="en-US" dirty="0"/>
              <a:t>字母表示）。</a:t>
            </a:r>
            <a:br>
              <a:rPr lang="zh-CN" altLang="en-US" dirty="0"/>
            </a:br>
            <a:r>
              <a:rPr lang="zh-CN" altLang="en-US" dirty="0"/>
              <a:t>她想取一个连续子串，该子串包含至少 </a:t>
            </a:r>
            <a:r>
              <a:rPr lang="en-US" altLang="zh-CN" dirty="0" err="1"/>
              <a:t>kk</a:t>
            </a:r>
            <a:r>
              <a:rPr lang="en-US" altLang="zh-CN" dirty="0" err="1">
                <a:effectLst/>
              </a:rPr>
              <a:t>k</a:t>
            </a:r>
            <a:r>
              <a:rPr lang="zh-CN" altLang="en-US" dirty="0"/>
              <a:t> 个</a:t>
            </a:r>
            <a:r>
              <a:rPr lang="en-US" altLang="zh-CN" dirty="0"/>
              <a:t>'R'</a:t>
            </a:r>
            <a:r>
              <a:rPr lang="zh-CN" altLang="en-US" dirty="0"/>
              <a:t>字符，且不能包含</a:t>
            </a:r>
            <a:r>
              <a:rPr lang="en-US" altLang="zh-CN" dirty="0"/>
              <a:t>'P'</a:t>
            </a:r>
            <a:r>
              <a:rPr lang="zh-CN" altLang="en-US" dirty="0"/>
              <a:t>字符。</a:t>
            </a:r>
            <a:br>
              <a:rPr lang="zh-CN" altLang="en-US" dirty="0"/>
            </a:br>
            <a:r>
              <a:rPr lang="zh-CN" altLang="en-US" dirty="0"/>
              <a:t>你能告诉她有多少合法的方案可以取到吗？</a:t>
            </a:r>
            <a:br>
              <a:rPr lang="zh-CN" altLang="en-US" dirty="0"/>
            </a:br>
            <a:r>
              <a:rPr lang="zh-CN" altLang="en-US" dirty="0"/>
              <a:t>注：只要连续子串的起始位置或终止位置不同，我们就认为是两个不同的方案。</a:t>
            </a:r>
          </a:p>
        </p:txBody>
      </p:sp>
    </p:spTree>
    <p:extLst>
      <p:ext uri="{BB962C8B-B14F-4D97-AF65-F5344CB8AC3E}">
        <p14:creationId xmlns:p14="http://schemas.microsoft.com/office/powerpoint/2010/main" val="3351666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23E47D-189F-42BA-AB2E-554476D0B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B1E9725-28DA-44E6-855E-4CF8F4764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01"/>
          <a:stretch/>
        </p:blipFill>
        <p:spPr>
          <a:xfrm rot="16200000">
            <a:off x="3891843" y="-1159417"/>
            <a:ext cx="3069548" cy="9176834"/>
          </a:xfrm>
        </p:spPr>
      </p:pic>
    </p:spTree>
    <p:extLst>
      <p:ext uri="{BB962C8B-B14F-4D97-AF65-F5344CB8AC3E}">
        <p14:creationId xmlns:p14="http://schemas.microsoft.com/office/powerpoint/2010/main" val="2831584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E4948F-8DC0-4C39-85DF-A68A57D41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 </a:t>
            </a:r>
            <a:r>
              <a:rPr lang="zh-CN" altLang="en-US" dirty="0"/>
              <a:t>区间合数的最小公倍数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BD6454-963F-4A87-8CF2-C7B5A4AA4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小红拿到了两个正整数 </a:t>
            </a:r>
            <a:r>
              <a:rPr lang="en-US" altLang="zh-CN" dirty="0">
                <a:effectLst/>
              </a:rPr>
              <a:t>l</a:t>
            </a:r>
            <a:r>
              <a:rPr lang="zh-CN" altLang="en-US" dirty="0"/>
              <a:t> 和 </a:t>
            </a:r>
            <a:r>
              <a:rPr lang="en-US" altLang="zh-CN" dirty="0"/>
              <a:t>r</a:t>
            </a:r>
            <a:r>
              <a:rPr lang="zh-CN" altLang="en-US" dirty="0"/>
              <a:t> 。</a:t>
            </a:r>
            <a:endParaRPr lang="en-US" altLang="zh-CN" dirty="0"/>
          </a:p>
          <a:p>
            <a:r>
              <a:rPr lang="zh-CN" altLang="en-US" dirty="0"/>
              <a:t>她想知道 </a:t>
            </a:r>
            <a:r>
              <a:rPr lang="en-US" altLang="zh-CN" dirty="0"/>
              <a:t>[</a:t>
            </a:r>
            <a:r>
              <a:rPr lang="en-US" altLang="zh-CN" dirty="0" err="1"/>
              <a:t>l,r</a:t>
            </a:r>
            <a:r>
              <a:rPr lang="en-US" altLang="zh-CN" dirty="0"/>
              <a:t>]</a:t>
            </a:r>
            <a:r>
              <a:rPr lang="zh-CN" altLang="en-US" dirty="0"/>
              <a:t>区间所有</a:t>
            </a:r>
            <a:r>
              <a:rPr lang="zh-CN" altLang="en-US" b="1" dirty="0"/>
              <a:t>合数</a:t>
            </a:r>
            <a:r>
              <a:rPr lang="zh-CN" altLang="en-US" dirty="0"/>
              <a:t>的最小公倍数是多少？由于答案可能过大，请对</a:t>
            </a:r>
            <a:r>
              <a:rPr lang="en-US" altLang="zh-CN" dirty="0"/>
              <a:t>1000000007</a:t>
            </a:r>
            <a:r>
              <a:rPr lang="zh-CN" altLang="en-US" dirty="0"/>
              <a:t>取模。 </a:t>
            </a:r>
          </a:p>
          <a:p>
            <a:r>
              <a:rPr lang="zh-CN" altLang="en-US" dirty="0"/>
              <a:t>合数的定义：因子的个数不小于</a:t>
            </a:r>
            <a:r>
              <a:rPr lang="en-US" altLang="zh-CN" dirty="0"/>
              <a:t>3</a:t>
            </a:r>
            <a:r>
              <a:rPr lang="zh-CN" altLang="en-US" dirty="0"/>
              <a:t>的正整数。例如：</a:t>
            </a:r>
            <a:r>
              <a:rPr lang="en-US" altLang="zh-CN" dirty="0"/>
              <a:t>9</a:t>
            </a:r>
            <a:r>
              <a:rPr lang="zh-CN" altLang="en-US" dirty="0"/>
              <a:t>的因子有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9</a:t>
            </a:r>
            <a:r>
              <a:rPr lang="zh-CN" altLang="en-US" dirty="0"/>
              <a:t>这三个，所以</a:t>
            </a:r>
            <a:r>
              <a:rPr lang="en-US" altLang="zh-CN" dirty="0"/>
              <a:t>9</a:t>
            </a:r>
            <a:r>
              <a:rPr lang="zh-CN" altLang="en-US" dirty="0"/>
              <a:t>是合数。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266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3F5BCB3-0ED1-46AD-897B-9A119914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总体情况：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1FEC646-3CC1-4E27-B1E2-BBB02F944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305" y="1758155"/>
            <a:ext cx="10910690" cy="532652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5F78010-7DD2-402F-8EEC-A649568F8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89304"/>
            <a:ext cx="4532939" cy="526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714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C81689-2331-428E-82CD-EB33F18D7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G </a:t>
            </a:r>
            <a:r>
              <a:rPr lang="zh-CN" altLang="en-US" dirty="0"/>
              <a:t>子序列权值乘积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22FAB5-C488-4631-9C07-3200060BA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小红、对立和光三人在玩一个游戏。 </a:t>
            </a:r>
          </a:p>
          <a:p>
            <a:r>
              <a:rPr lang="zh-CN" altLang="en-US" dirty="0"/>
              <a:t>首先她们拿到了一个仅由小写字母构成的字符串。小红指定一个区间 </a:t>
            </a:r>
            <a:r>
              <a:rPr lang="en-US" altLang="zh-CN" dirty="0"/>
              <a:t>[</a:t>
            </a:r>
            <a:r>
              <a:rPr lang="en-US" altLang="zh-CN" dirty="0" err="1"/>
              <a:t>l,r</a:t>
            </a:r>
            <a:r>
              <a:rPr lang="en-US" altLang="zh-CN" dirty="0"/>
              <a:t>] </a:t>
            </a:r>
            <a:r>
              <a:rPr lang="zh-CN" altLang="en-US" dirty="0"/>
              <a:t>，对立说出一个长度为 </a:t>
            </a:r>
            <a:r>
              <a:rPr lang="en-US" altLang="zh-CN" dirty="0"/>
              <a:t>3 </a:t>
            </a:r>
            <a:r>
              <a:rPr lang="zh-CN" altLang="en-US" dirty="0"/>
              <a:t>的字符串 </a:t>
            </a:r>
            <a:r>
              <a:rPr lang="en-US" altLang="zh-CN" dirty="0"/>
              <a:t>s </a:t>
            </a:r>
            <a:r>
              <a:rPr lang="zh-CN" altLang="en-US" dirty="0"/>
              <a:t>，然后光需要回答出来，在这个区间中，一共有多少个 </a:t>
            </a:r>
            <a:r>
              <a:rPr lang="en-US" altLang="zh-CN" dirty="0"/>
              <a:t>s</a:t>
            </a:r>
            <a:r>
              <a:rPr lang="zh-CN" altLang="en-US" dirty="0"/>
              <a:t>的子序列？</a:t>
            </a:r>
            <a:br>
              <a:rPr lang="zh-CN" altLang="en-US" dirty="0"/>
            </a:br>
            <a:r>
              <a:rPr lang="zh-CN" altLang="en-US" dirty="0"/>
              <a:t>光感觉很蓝瘦，于是想来求助聪明的你，让你帮她回答问题。</a:t>
            </a:r>
          </a:p>
        </p:txBody>
      </p:sp>
    </p:spTree>
    <p:extLst>
      <p:ext uri="{BB962C8B-B14F-4D97-AF65-F5344CB8AC3E}">
        <p14:creationId xmlns:p14="http://schemas.microsoft.com/office/powerpoint/2010/main" val="2415612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31B62B-BFC8-4CEA-851A-2832ED01B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0AAE86-07C3-4122-B4FA-1F4A85E32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4B3A2F1D-0DE9-49C2-972A-799351396D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 t="34240" b="18213"/>
          <a:stretch/>
        </p:blipFill>
        <p:spPr>
          <a:xfrm>
            <a:off x="600363" y="586798"/>
            <a:ext cx="9051637" cy="602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72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9D6F6A-420B-4800-B47C-138AEA7A4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 </a:t>
            </a:r>
            <a:r>
              <a:rPr lang="zh-CN" altLang="en-US" dirty="0"/>
              <a:t>进制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79D0DB-FE44-4908-BCA0-BFC22A562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小红拿到了一个长度为 </a:t>
            </a:r>
            <a:r>
              <a:rPr lang="en-US" altLang="zh-CN" dirty="0"/>
              <a:t>n </a:t>
            </a:r>
            <a:r>
              <a:rPr lang="zh-CN" altLang="en-US" dirty="0"/>
              <a:t>的数字串 </a:t>
            </a:r>
            <a:r>
              <a:rPr lang="en-US" altLang="zh-CN" dirty="0"/>
              <a:t>s</a:t>
            </a:r>
            <a:r>
              <a:rPr lang="zh-CN" altLang="en-US" dirty="0"/>
              <a:t>（只有 </a:t>
            </a:r>
            <a:r>
              <a:rPr lang="en-US" altLang="zh-CN" dirty="0"/>
              <a:t>'0' ~ '9' </a:t>
            </a:r>
            <a:r>
              <a:rPr lang="zh-CN" altLang="en-US" dirty="0"/>
              <a:t>这十种字符），她有 </a:t>
            </a:r>
            <a:r>
              <a:rPr lang="en-US" altLang="zh-CN" dirty="0"/>
              <a:t>q</a:t>
            </a:r>
            <a:r>
              <a:rPr lang="zh-CN" altLang="en-US" dirty="0"/>
              <a:t> 次以下两种操作： </a:t>
            </a:r>
          </a:p>
          <a:p>
            <a:r>
              <a:rPr lang="zh-CN" altLang="en-US" dirty="0"/>
              <a:t>第一种： 输入</a:t>
            </a:r>
            <a:r>
              <a:rPr lang="en-US" altLang="zh-CN" dirty="0"/>
              <a:t>1 x y</a:t>
            </a:r>
            <a:r>
              <a:rPr lang="zh-CN" altLang="en-US" dirty="0"/>
              <a:t>，修改第 </a:t>
            </a:r>
            <a:r>
              <a:rPr lang="en-US" altLang="zh-CN" dirty="0"/>
              <a:t>x </a:t>
            </a:r>
            <a:r>
              <a:rPr lang="zh-CN" altLang="en-US" dirty="0"/>
              <a:t>个字符为 </a:t>
            </a:r>
            <a:r>
              <a:rPr lang="en-US" altLang="zh-CN" dirty="0"/>
              <a:t>y </a:t>
            </a:r>
            <a:r>
              <a:rPr lang="zh-CN" altLang="en-US" dirty="0"/>
              <a:t>，即令</a:t>
            </a:r>
            <a:r>
              <a:rPr lang="en-US" altLang="zh-CN" dirty="0" err="1"/>
              <a:t>sx</a:t>
            </a:r>
            <a:r>
              <a:rPr lang="en-US" altLang="zh-CN" dirty="0"/>
              <a:t>=y</a:t>
            </a:r>
            <a:br>
              <a:rPr lang="zh-CN" altLang="en-US" dirty="0"/>
            </a:br>
            <a:r>
              <a:rPr lang="zh-CN" altLang="en-US" dirty="0"/>
              <a:t>第二种： 输出 </a:t>
            </a:r>
            <a:r>
              <a:rPr lang="en-US" altLang="zh-CN" dirty="0"/>
              <a:t>2 x y </a:t>
            </a:r>
            <a:r>
              <a:rPr lang="zh-CN" altLang="en-US" dirty="0"/>
              <a:t>，代表查询区间 </a:t>
            </a:r>
            <a:r>
              <a:rPr lang="en-US" altLang="zh-CN" dirty="0"/>
              <a:t>[</a:t>
            </a:r>
            <a:r>
              <a:rPr lang="en-US" altLang="zh-CN" dirty="0" err="1"/>
              <a:t>x,y</a:t>
            </a:r>
            <a:r>
              <a:rPr lang="en-US" altLang="zh-CN" dirty="0"/>
              <a:t>]</a:t>
            </a:r>
            <a:r>
              <a:rPr lang="zh-CN" altLang="en-US" dirty="0"/>
              <a:t>，该区间子串所能表示的某进制的最小值（进制必须合法，且必须是二进制到十进制之间，可以包含前导零），对 </a:t>
            </a:r>
            <a:r>
              <a:rPr lang="en-US" altLang="zh-CN" dirty="0"/>
              <a:t>1000000007 </a:t>
            </a:r>
            <a:r>
              <a:rPr lang="zh-CN" altLang="en-US" dirty="0"/>
              <a:t>取模。 </a:t>
            </a:r>
            <a:br>
              <a:rPr lang="zh-CN" altLang="en-US" dirty="0"/>
            </a:br>
            <a:endParaRPr lang="zh-CN" altLang="en-US" dirty="0"/>
          </a:p>
          <a:p>
            <a:r>
              <a:rPr lang="zh-CN" altLang="en-US" dirty="0"/>
              <a:t>例如若查询的子串为 </a:t>
            </a:r>
            <a:r>
              <a:rPr lang="en-US" altLang="zh-CN" dirty="0"/>
              <a:t>"47"</a:t>
            </a:r>
            <a:r>
              <a:rPr lang="zh-CN" altLang="en-US" dirty="0"/>
              <a:t>，其能表示的最小值是八进制代表的</a:t>
            </a:r>
            <a:r>
              <a:rPr lang="en-US" altLang="zh-CN" dirty="0"/>
              <a:t>"47"</a:t>
            </a:r>
            <a:r>
              <a:rPr lang="zh-CN" altLang="en-US" dirty="0"/>
              <a:t>，其数值为</a:t>
            </a:r>
            <a:r>
              <a:rPr lang="en-US" altLang="zh-CN" dirty="0"/>
              <a:t>39</a:t>
            </a:r>
            <a:r>
              <a:rPr lang="zh-CN" altLang="en-US" dirty="0"/>
              <a:t>，因此输出</a:t>
            </a:r>
            <a:r>
              <a:rPr lang="en-US" altLang="zh-CN" dirty="0"/>
              <a:t>39</a:t>
            </a:r>
            <a:r>
              <a:rPr lang="zh-CN" altLang="en-US" dirty="0"/>
              <a:t>。如果用十进制表示，则数值</a:t>
            </a:r>
            <a:r>
              <a:rPr lang="en-US" altLang="zh-CN" dirty="0"/>
              <a:t>47</a:t>
            </a:r>
            <a:r>
              <a:rPr lang="zh-CN" altLang="en-US" dirty="0"/>
              <a:t>，比</a:t>
            </a:r>
            <a:r>
              <a:rPr lang="en-US" altLang="zh-CN" dirty="0"/>
              <a:t>39</a:t>
            </a:r>
            <a:r>
              <a:rPr lang="zh-CN" altLang="en-US" dirty="0"/>
              <a:t>大。 </a:t>
            </a:r>
          </a:p>
          <a:p>
            <a:r>
              <a:rPr lang="zh-CN" altLang="en-US" dirty="0"/>
              <a:t>例如若查询的子串为 </a:t>
            </a:r>
            <a:r>
              <a:rPr lang="en-US" altLang="zh-CN" dirty="0"/>
              <a:t>"10000"</a:t>
            </a:r>
            <a:r>
              <a:rPr lang="zh-CN" altLang="en-US" dirty="0"/>
              <a:t>，其能表示的最小值是二进制代表的</a:t>
            </a:r>
            <a:r>
              <a:rPr lang="en-US" altLang="zh-CN" dirty="0"/>
              <a:t>"10000"</a:t>
            </a:r>
            <a:r>
              <a:rPr lang="zh-CN" altLang="en-US" dirty="0"/>
              <a:t>，其数值为</a:t>
            </a:r>
            <a:r>
              <a:rPr lang="en-US" altLang="zh-CN" dirty="0"/>
              <a:t>16</a:t>
            </a:r>
            <a:r>
              <a:rPr lang="zh-CN" altLang="en-US" dirty="0"/>
              <a:t>，因此输出</a:t>
            </a:r>
            <a:r>
              <a:rPr lang="en-US" altLang="zh-CN" dirty="0"/>
              <a:t>16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4074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9D4B2D-975D-4D01-AEA9-02EF8A2F0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50FCD8-1CE7-4A3F-9883-A05CA5A4F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47797E39-0245-4E40-93F5-CC1D7EECBF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" b="69214"/>
          <a:stretch/>
        </p:blipFill>
        <p:spPr>
          <a:xfrm>
            <a:off x="1136074" y="1755343"/>
            <a:ext cx="8732924" cy="38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E6ED44-66EF-4D6D-ACE1-244F60749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L-</a:t>
            </a:r>
            <a:r>
              <a:rPr lang="zh-CN" altLang="en-US" b="0" i="0" dirty="0">
                <a:solidFill>
                  <a:srgbClr val="FFFFFF"/>
                </a:solidFill>
                <a:effectLst/>
                <a:latin typeface="system"/>
              </a:rPr>
              <a:t>在这冷漠的世界里光光哭哭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AEF835-D097-4B8F-BEC3-E4F4B7C23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小红、对立和光三人在玩一个游戏。 </a:t>
            </a:r>
          </a:p>
          <a:p>
            <a:r>
              <a:rPr lang="zh-CN" altLang="en-US" dirty="0"/>
              <a:t>首先她们拿到了一个仅由小写字母构成的字符串。小红指定一个区间 </a:t>
            </a:r>
            <a:r>
              <a:rPr lang="en-US" altLang="zh-CN" dirty="0"/>
              <a:t>[</a:t>
            </a:r>
            <a:r>
              <a:rPr lang="en-US" altLang="zh-CN" dirty="0" err="1"/>
              <a:t>l,r</a:t>
            </a:r>
            <a:r>
              <a:rPr lang="en-US" altLang="zh-CN" dirty="0"/>
              <a:t>] </a:t>
            </a:r>
            <a:r>
              <a:rPr lang="zh-CN" altLang="en-US" dirty="0"/>
              <a:t>，对立说出一个长度为 </a:t>
            </a:r>
            <a:r>
              <a:rPr lang="en-US" altLang="zh-CN" dirty="0"/>
              <a:t>3 </a:t>
            </a:r>
            <a:r>
              <a:rPr lang="zh-CN" altLang="en-US" dirty="0"/>
              <a:t>的字符串 </a:t>
            </a:r>
            <a:r>
              <a:rPr lang="en-US" altLang="zh-CN" dirty="0"/>
              <a:t>s</a:t>
            </a:r>
            <a:r>
              <a:rPr lang="zh-CN" altLang="en-US" dirty="0"/>
              <a:t>，然后光需要回答出来，在这个区间中，一共有多少个 </a:t>
            </a:r>
            <a:r>
              <a:rPr lang="en-US" altLang="zh-CN" dirty="0"/>
              <a:t>s </a:t>
            </a:r>
            <a:r>
              <a:rPr lang="zh-CN" altLang="en-US" dirty="0"/>
              <a:t>的子序列？</a:t>
            </a:r>
            <a:br>
              <a:rPr lang="zh-CN" altLang="en-US" dirty="0"/>
            </a:br>
            <a:r>
              <a:rPr lang="zh-CN" altLang="en-US" dirty="0"/>
              <a:t>光感觉很蓝瘦，于是想来求助聪明的你，让你帮她回答问题。</a:t>
            </a:r>
          </a:p>
        </p:txBody>
      </p:sp>
    </p:spTree>
    <p:extLst>
      <p:ext uri="{BB962C8B-B14F-4D97-AF65-F5344CB8AC3E}">
        <p14:creationId xmlns:p14="http://schemas.microsoft.com/office/powerpoint/2010/main" val="2339372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1C394F-D735-4EF5-9E9A-169AB9354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323FBD-A155-4A02-B2F3-FBA8B84E0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aphicFrame>
        <p:nvGraphicFramePr>
          <p:cNvPr id="4" name="表格 6">
            <a:extLst>
              <a:ext uri="{FF2B5EF4-FFF2-40B4-BE49-F238E27FC236}">
                <a16:creationId xmlns:a16="http://schemas.microsoft.com/office/drawing/2014/main" id="{76844795-FF60-4F7D-8560-549DA628D6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071975"/>
              </p:ext>
            </p:extLst>
          </p:nvPr>
        </p:nvGraphicFramePr>
        <p:xfrm>
          <a:off x="915396" y="1444600"/>
          <a:ext cx="6760953" cy="513715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38237">
                  <a:extLst>
                    <a:ext uri="{9D8B030D-6E8A-4147-A177-3AD203B41FA5}">
                      <a16:colId xmlns:a16="http://schemas.microsoft.com/office/drawing/2014/main" val="968567492"/>
                    </a:ext>
                  </a:extLst>
                </a:gridCol>
                <a:gridCol w="2471655">
                  <a:extLst>
                    <a:ext uri="{9D8B030D-6E8A-4147-A177-3AD203B41FA5}">
                      <a16:colId xmlns:a16="http://schemas.microsoft.com/office/drawing/2014/main" val="1736099870"/>
                    </a:ext>
                  </a:extLst>
                </a:gridCol>
                <a:gridCol w="814304">
                  <a:extLst>
                    <a:ext uri="{9D8B030D-6E8A-4147-A177-3AD203B41FA5}">
                      <a16:colId xmlns:a16="http://schemas.microsoft.com/office/drawing/2014/main" val="333089776"/>
                    </a:ext>
                  </a:extLst>
                </a:gridCol>
                <a:gridCol w="902121">
                  <a:extLst>
                    <a:ext uri="{9D8B030D-6E8A-4147-A177-3AD203B41FA5}">
                      <a16:colId xmlns:a16="http://schemas.microsoft.com/office/drawing/2014/main" val="187485696"/>
                    </a:ext>
                  </a:extLst>
                </a:gridCol>
                <a:gridCol w="1534636">
                  <a:extLst>
                    <a:ext uri="{9D8B030D-6E8A-4147-A177-3AD203B41FA5}">
                      <a16:colId xmlns:a16="http://schemas.microsoft.com/office/drawing/2014/main" val="1173368554"/>
                    </a:ext>
                  </a:extLst>
                </a:gridCol>
              </a:tblGrid>
              <a:tr h="744418">
                <a:tc>
                  <a:txBody>
                    <a:bodyPr/>
                    <a:lstStyle/>
                    <a:p>
                      <a:r>
                        <a:rPr lang="zh-CN" altLang="en-US" dirty="0"/>
                        <a:t>题号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思维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代码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综合难度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686926"/>
                  </a:ext>
                </a:extLst>
              </a:tr>
              <a:tr h="339543">
                <a:tc>
                  <a:txBody>
                    <a:bodyPr/>
                    <a:lstStyle/>
                    <a:p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双指针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003229"/>
                  </a:ext>
                </a:extLst>
              </a:tr>
              <a:tr h="339543">
                <a:tc>
                  <a:txBody>
                    <a:bodyPr/>
                    <a:lstStyle/>
                    <a:p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线段树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601023"/>
                  </a:ext>
                </a:extLst>
              </a:tr>
              <a:tr h="339543">
                <a:tc>
                  <a:txBody>
                    <a:bodyPr/>
                    <a:lstStyle/>
                    <a:p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暴力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218075"/>
                  </a:ext>
                </a:extLst>
              </a:tr>
              <a:tr h="339543">
                <a:tc>
                  <a:txBody>
                    <a:bodyPr/>
                    <a:lstStyle/>
                    <a:p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几何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9122"/>
                  </a:ext>
                </a:extLst>
              </a:tr>
              <a:tr h="339543">
                <a:tc>
                  <a:txBody>
                    <a:bodyPr/>
                    <a:lstStyle/>
                    <a:p>
                      <a:r>
                        <a:rPr lang="en-US" altLang="zh-CN" dirty="0"/>
                        <a:t>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签到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797899"/>
                  </a:ext>
                </a:extLst>
              </a:tr>
              <a:tr h="343249"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模拟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626911"/>
                  </a:ext>
                </a:extLst>
              </a:tr>
              <a:tr h="369375">
                <a:tc>
                  <a:txBody>
                    <a:bodyPr/>
                    <a:lstStyle/>
                    <a:p>
                      <a:r>
                        <a:rPr lang="en-US" altLang="zh-CN" dirty="0"/>
                        <a:t>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枚举优化，欧拉降幂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735005"/>
                  </a:ext>
                </a:extLst>
              </a:tr>
              <a:tr h="339543">
                <a:tc>
                  <a:txBody>
                    <a:bodyPr/>
                    <a:lstStyle/>
                    <a:p>
                      <a:r>
                        <a:rPr lang="en-US" altLang="zh-CN" dirty="0"/>
                        <a:t>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签到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773751"/>
                  </a:ext>
                </a:extLst>
              </a:tr>
              <a:tr h="339543">
                <a:tc>
                  <a:txBody>
                    <a:bodyPr/>
                    <a:lstStyle/>
                    <a:p>
                      <a:r>
                        <a:rPr lang="en-US" altLang="zh-CN" dirty="0"/>
                        <a:t>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dp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578957"/>
                  </a:ext>
                </a:extLst>
              </a:tr>
              <a:tr h="339543">
                <a:tc>
                  <a:txBody>
                    <a:bodyPr/>
                    <a:lstStyle/>
                    <a:p>
                      <a:r>
                        <a:rPr lang="en-US" altLang="zh-CN" dirty="0"/>
                        <a:t>J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数学，暴力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452273"/>
                  </a:ext>
                </a:extLst>
              </a:tr>
              <a:tr h="339543">
                <a:tc>
                  <a:txBody>
                    <a:bodyPr/>
                    <a:lstStyle/>
                    <a:p>
                      <a:r>
                        <a:rPr lang="en-US" altLang="zh-CN" dirty="0"/>
                        <a:t>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签到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970538"/>
                  </a:ext>
                </a:extLst>
              </a:tr>
              <a:tr h="339543">
                <a:tc>
                  <a:txBody>
                    <a:bodyPr/>
                    <a:lstStyle/>
                    <a:p>
                      <a:r>
                        <a:rPr lang="en-US" altLang="zh-CN" dirty="0"/>
                        <a:t>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二分前缀和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95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0975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42E378-4668-4A0C-A82A-4732968F6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E-</a:t>
            </a:r>
            <a:r>
              <a:rPr lang="zh-CN" altLang="en-US" dirty="0"/>
              <a:t>真假签到题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D0D2218-1D3D-4CAC-9264-AF8BE55AE2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407011"/>
            <a:ext cx="10257936" cy="3188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zh-CN" altLang="zh-CN" dirty="0"/>
              <a:t>作为对萌新《友好》的寒假集训营，小红当然要送给大家一道签到题！</a:t>
            </a:r>
            <a:endParaRPr lang="en-US" altLang="zh-CN" dirty="0"/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zh-CN" altLang="zh-CN" dirty="0"/>
              <a:t>小红拿到了一份代码：</a:t>
            </a:r>
            <a:endParaRPr lang="en-US" altLang="zh-CN" dirty="0"/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zh-CN" altLang="zh-CN" dirty="0"/>
              <a:t>long long f(long long x){    </a:t>
            </a:r>
            <a:endParaRPr lang="en-US" altLang="zh-CN" dirty="0"/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zh-CN" altLang="zh-CN" dirty="0"/>
              <a:t> </a:t>
            </a:r>
            <a:r>
              <a:rPr lang="en-US" altLang="zh-CN" dirty="0"/>
              <a:t>    </a:t>
            </a:r>
            <a:r>
              <a:rPr lang="zh-CN" altLang="zh-CN" dirty="0"/>
              <a:t>if(x==1)return 1;    </a:t>
            </a:r>
            <a:endParaRPr lang="en-US" altLang="zh-CN" dirty="0"/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en-US" altLang="zh-CN" dirty="0"/>
              <a:t>    </a:t>
            </a:r>
            <a:r>
              <a:rPr lang="zh-CN" altLang="zh-CN" dirty="0"/>
              <a:t> return f(x/2)+f(x/2+x%2); </a:t>
            </a:r>
            <a:endParaRPr lang="en-US" altLang="zh-CN" dirty="0"/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zh-CN" altLang="zh-CN" dirty="0"/>
              <a:t>} </a:t>
            </a:r>
            <a:endParaRPr lang="en-US" altLang="zh-CN" dirty="0"/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zh-CN" altLang="zh-CN" dirty="0"/>
              <a:t>给定一个正整数 xxx ，她希望你能输出 f(x)f(x)f(x) 的值，你能帮帮她么？ </a:t>
            </a:r>
          </a:p>
        </p:txBody>
      </p:sp>
    </p:spTree>
    <p:extLst>
      <p:ext uri="{BB962C8B-B14F-4D97-AF65-F5344CB8AC3E}">
        <p14:creationId xmlns:p14="http://schemas.microsoft.com/office/powerpoint/2010/main" val="1025464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623770-5E3D-4C13-8B60-8E3ECB12B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0B57572-11A4-4F22-80F6-5A77592091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b="64487"/>
          <a:stretch/>
        </p:blipFill>
        <p:spPr>
          <a:xfrm>
            <a:off x="838200" y="1581481"/>
            <a:ext cx="7642314" cy="3842819"/>
          </a:xfrm>
        </p:spPr>
      </p:pic>
    </p:spTree>
    <p:extLst>
      <p:ext uri="{BB962C8B-B14F-4D97-AF65-F5344CB8AC3E}">
        <p14:creationId xmlns:p14="http://schemas.microsoft.com/office/powerpoint/2010/main" val="3494478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ED36D-F172-4B17-89BD-3D63C117A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H-</a:t>
            </a:r>
            <a:r>
              <a:rPr lang="zh-CN" altLang="en-US" b="0" i="0" dirty="0">
                <a:solidFill>
                  <a:srgbClr val="FFFFFF"/>
                </a:solidFill>
                <a:effectLst/>
                <a:latin typeface="system"/>
              </a:rPr>
              <a:t>真真真真真签到题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A390C2-9EFB-4C38-861C-D0ED29C69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作为对萌新友好的寒假集训营，小红当然要送给大家一道签到题！</a:t>
            </a:r>
            <a:endParaRPr lang="en-US" altLang="zh-CN" dirty="0"/>
          </a:p>
          <a:p>
            <a:r>
              <a:rPr lang="zh-CN" altLang="en-US" dirty="0"/>
              <a:t>小红和紫被困在一个正方体的内部。紫先选择了一个位置，然后小红选择一个位置。紫希望离小红尽可能近，小红希望离紫尽可能远。两人都会选择最优策略。</a:t>
            </a:r>
            <a:endParaRPr lang="en-US" altLang="zh-CN" dirty="0"/>
          </a:p>
          <a:p>
            <a:r>
              <a:rPr lang="zh-CN" altLang="en-US" dirty="0"/>
              <a:t>已知她们最终的距离为 </a:t>
            </a:r>
            <a:r>
              <a:rPr lang="en-US" altLang="zh-CN" dirty="0"/>
              <a:t>xxx </a:t>
            </a:r>
            <a:r>
              <a:rPr lang="zh-CN" altLang="en-US" dirty="0"/>
              <a:t>。小红想知道正方体的体积是多少？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说明：</a:t>
            </a:r>
            <a:endParaRPr lang="en-US" altLang="zh-CN" dirty="0"/>
          </a:p>
          <a:p>
            <a:r>
              <a:rPr lang="zh-CN" altLang="en-US" dirty="0"/>
              <a:t>紫先选择站在正方体的中心，然后小红站在正方体的一个角上。可以证明这样一定是最优的。</a:t>
            </a:r>
          </a:p>
        </p:txBody>
      </p:sp>
    </p:spTree>
    <p:extLst>
      <p:ext uri="{BB962C8B-B14F-4D97-AF65-F5344CB8AC3E}">
        <p14:creationId xmlns:p14="http://schemas.microsoft.com/office/powerpoint/2010/main" val="1770652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92928D-759D-438B-A234-9ED0772B0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F0295CB-8A76-42F7-836A-2E9D60041A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4" t="22085" r="14075" b="22469"/>
          <a:stretch/>
        </p:blipFill>
        <p:spPr>
          <a:xfrm rot="16200000">
            <a:off x="2533161" y="350900"/>
            <a:ext cx="5195287" cy="5883562"/>
          </a:xfrm>
        </p:spPr>
      </p:pic>
    </p:spTree>
    <p:extLst>
      <p:ext uri="{BB962C8B-B14F-4D97-AF65-F5344CB8AC3E}">
        <p14:creationId xmlns:p14="http://schemas.microsoft.com/office/powerpoint/2010/main" val="4236927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1F03FC-ADD9-4015-8BD7-4DD0106D6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</a:t>
            </a:r>
            <a:r>
              <a:rPr lang="zh-CN" altLang="en-US" b="0" i="0" dirty="0">
                <a:solidFill>
                  <a:srgbClr val="FFFFFF"/>
                </a:solidFill>
                <a:effectLst/>
                <a:latin typeface="system"/>
              </a:rPr>
              <a:t>小红的真真假假签到题题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36F3E2-AC40-4D5C-BAB0-EEE0D3524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/>
              <a:t>作为对萌新友好的寒假集训营，小红当然要送给大家一道签到题！</a:t>
            </a:r>
            <a:br>
              <a:rPr lang="zh-CN" altLang="en-US" dirty="0"/>
            </a:br>
            <a:r>
              <a:rPr lang="zh-CN" altLang="en-US" dirty="0"/>
              <a:t>小红拿到了一个正整数 </a:t>
            </a:r>
            <a:r>
              <a:rPr lang="en-US" altLang="zh-CN" dirty="0"/>
              <a:t>x </a:t>
            </a:r>
            <a:r>
              <a:rPr lang="zh-CN" altLang="en-US" dirty="0"/>
              <a:t>。她想构造一个正整数 </a:t>
            </a:r>
            <a:r>
              <a:rPr lang="en-US" altLang="zh-CN" dirty="0"/>
              <a:t>y</a:t>
            </a:r>
            <a:r>
              <a:rPr lang="zh-CN" altLang="en-US" dirty="0"/>
              <a:t>，满足以下性质：</a:t>
            </a:r>
            <a:endParaRPr lang="en-US" altLang="zh-CN" dirty="0"/>
          </a:p>
          <a:p>
            <a:r>
              <a:rPr lang="en-US" altLang="zh-CN" dirty="0"/>
              <a:t>1. y</a:t>
            </a:r>
            <a:r>
              <a:rPr lang="zh-CN" altLang="en-US" dirty="0"/>
              <a:t> 是 </a:t>
            </a:r>
            <a:r>
              <a:rPr lang="en-US" altLang="zh-CN" dirty="0"/>
              <a:t>x </a:t>
            </a:r>
            <a:r>
              <a:rPr lang="zh-CN" altLang="en-US" dirty="0"/>
              <a:t>的倍数，且 </a:t>
            </a:r>
            <a:r>
              <a:rPr lang="en-US" altLang="zh-CN" dirty="0"/>
              <a:t>x </a:t>
            </a:r>
            <a:r>
              <a:rPr lang="zh-CN" altLang="en-US" dirty="0"/>
              <a:t>和 </a:t>
            </a:r>
            <a:r>
              <a:rPr lang="en-US" altLang="zh-CN" dirty="0"/>
              <a:t>y</a:t>
            </a:r>
            <a:r>
              <a:rPr lang="zh-CN" altLang="en-US" dirty="0"/>
              <a:t>不能相等。</a:t>
            </a:r>
            <a:endParaRPr lang="en-US" altLang="zh-CN" dirty="0"/>
          </a:p>
          <a:p>
            <a:r>
              <a:rPr lang="en-US" altLang="zh-CN" dirty="0"/>
              <a:t>2. x </a:t>
            </a:r>
            <a:r>
              <a:rPr lang="zh-CN" altLang="en-US" dirty="0"/>
              <a:t>在二进制表示下（为一个</a:t>
            </a:r>
            <a:r>
              <a:rPr lang="en-US" altLang="zh-CN" dirty="0"/>
              <a:t>01</a:t>
            </a:r>
            <a:r>
              <a:rPr lang="zh-CN" altLang="en-US" dirty="0"/>
              <a:t>串）是 </a:t>
            </a:r>
            <a:r>
              <a:rPr lang="en-US" altLang="zh-CN" dirty="0"/>
              <a:t>y</a:t>
            </a:r>
            <a:r>
              <a:rPr lang="zh-CN" altLang="en-US" dirty="0"/>
              <a:t>的二进制表示的一个子串。且 </a:t>
            </a:r>
            <a:r>
              <a:rPr lang="en-US" altLang="zh-CN" dirty="0"/>
              <a:t>x </a:t>
            </a:r>
            <a:r>
              <a:rPr lang="zh-CN" altLang="en-US" dirty="0"/>
              <a:t>和 </a:t>
            </a:r>
            <a:r>
              <a:rPr lang="en-US" altLang="zh-CN" dirty="0"/>
              <a:t>y</a:t>
            </a:r>
            <a:r>
              <a:rPr lang="zh-CN" altLang="en-US" dirty="0"/>
              <a:t> 的二进制表示的</a:t>
            </a:r>
            <a:r>
              <a:rPr lang="en-US" altLang="zh-CN" dirty="0"/>
              <a:t>1</a:t>
            </a:r>
            <a:r>
              <a:rPr lang="zh-CN" altLang="en-US" dirty="0"/>
              <a:t>的个数不能相同。</a:t>
            </a:r>
            <a:endParaRPr lang="en-US" altLang="zh-CN" dirty="0"/>
          </a:p>
          <a:p>
            <a:r>
              <a:rPr lang="en-US" altLang="zh-CN" dirty="0"/>
              <a:t>3. y</a:t>
            </a:r>
            <a:r>
              <a:rPr lang="zh-CN" altLang="en-US" dirty="0"/>
              <a:t> 必须为不超过 </a:t>
            </a:r>
            <a:r>
              <a:rPr lang="en-US" altLang="zh-CN" dirty="0"/>
              <a:t>10^19</a:t>
            </a:r>
            <a:r>
              <a:rPr lang="zh-CN" altLang="en-US" dirty="0"/>
              <a:t> 的正整数。</a:t>
            </a:r>
            <a:endParaRPr lang="en-US" altLang="zh-CN" dirty="0"/>
          </a:p>
          <a:p>
            <a:r>
              <a:rPr lang="zh-CN" altLang="en-US" dirty="0"/>
              <a:t>举个例子：若 </a:t>
            </a:r>
            <a:r>
              <a:rPr lang="en-US" altLang="zh-CN" dirty="0"/>
              <a:t>x=5 :</a:t>
            </a:r>
          </a:p>
          <a:p>
            <a:r>
              <a:rPr lang="zh-CN" altLang="en-US" dirty="0"/>
              <a:t>那么构造的 </a:t>
            </a:r>
            <a:r>
              <a:rPr lang="en-US" altLang="zh-CN" dirty="0"/>
              <a:t>y</a:t>
            </a:r>
            <a:r>
              <a:rPr lang="zh-CN" altLang="en-US" dirty="0"/>
              <a:t>不能是</a:t>
            </a:r>
            <a:r>
              <a:rPr lang="en-US" altLang="zh-CN" dirty="0"/>
              <a:t>5</a:t>
            </a:r>
            <a:r>
              <a:rPr lang="zh-CN" altLang="en-US" dirty="0"/>
              <a:t>，因为这样 </a:t>
            </a:r>
            <a:r>
              <a:rPr lang="en-US" altLang="zh-CN" dirty="0"/>
              <a:t>y</a:t>
            </a:r>
            <a:r>
              <a:rPr lang="zh-CN" altLang="en-US" dirty="0"/>
              <a:t> 和 </a:t>
            </a:r>
            <a:r>
              <a:rPr lang="en-US" altLang="zh-CN" dirty="0"/>
              <a:t>x</a:t>
            </a:r>
            <a:r>
              <a:rPr lang="zh-CN" altLang="en-US" dirty="0"/>
              <a:t>相等，所以非法。</a:t>
            </a:r>
            <a:endParaRPr lang="en-US" altLang="zh-CN" dirty="0"/>
          </a:p>
          <a:p>
            <a:r>
              <a:rPr lang="zh-CN" altLang="en-US" dirty="0"/>
              <a:t>也不能是 </a:t>
            </a:r>
            <a:r>
              <a:rPr lang="en-US" altLang="zh-CN" dirty="0"/>
              <a:t>6</a:t>
            </a:r>
            <a:r>
              <a:rPr lang="zh-CN" altLang="en-US" dirty="0"/>
              <a:t>，因为这样 </a:t>
            </a:r>
            <a:r>
              <a:rPr lang="en-US" altLang="zh-CN" dirty="0"/>
              <a:t>y</a:t>
            </a:r>
            <a:r>
              <a:rPr lang="zh-CN" altLang="en-US" dirty="0"/>
              <a:t> 不是 </a:t>
            </a:r>
            <a:r>
              <a:rPr lang="en-US" altLang="zh-CN" dirty="0"/>
              <a:t>x </a:t>
            </a:r>
            <a:r>
              <a:rPr lang="zh-CN" altLang="en-US" dirty="0"/>
              <a:t>的倍数，所以非法。</a:t>
            </a:r>
            <a:endParaRPr lang="en-US" altLang="zh-CN" dirty="0"/>
          </a:p>
          <a:p>
            <a:r>
              <a:rPr lang="zh-CN" altLang="en-US" dirty="0"/>
              <a:t>也不能是 </a:t>
            </a:r>
            <a:r>
              <a:rPr lang="en-US" altLang="zh-CN" dirty="0"/>
              <a:t>10 </a:t>
            </a:r>
            <a:r>
              <a:rPr lang="zh-CN" altLang="en-US" dirty="0"/>
              <a:t>，因为这样 </a:t>
            </a:r>
            <a:r>
              <a:rPr lang="en-US" altLang="zh-CN" dirty="0"/>
              <a:t>y</a:t>
            </a:r>
            <a:r>
              <a:rPr lang="zh-CN" altLang="en-US" dirty="0"/>
              <a:t>的二进制表示是 </a:t>
            </a:r>
            <a:r>
              <a:rPr lang="en-US" altLang="zh-CN" dirty="0"/>
              <a:t>1010</a:t>
            </a:r>
            <a:r>
              <a:rPr lang="zh-CN" altLang="en-US" dirty="0"/>
              <a:t>、</a:t>
            </a:r>
            <a:r>
              <a:rPr lang="en-US" altLang="zh-CN" dirty="0"/>
              <a:t>x </a:t>
            </a:r>
            <a:r>
              <a:rPr lang="zh-CN" altLang="en-US" dirty="0"/>
              <a:t>的二进制表示是</a:t>
            </a:r>
            <a:r>
              <a:rPr lang="en-US" altLang="zh-CN" dirty="0"/>
              <a:t>101</a:t>
            </a:r>
            <a:r>
              <a:rPr lang="zh-CN" altLang="en-US" dirty="0"/>
              <a:t>，虽然 </a:t>
            </a:r>
            <a:r>
              <a:rPr lang="en-US" altLang="zh-CN" dirty="0">
                <a:effectLst/>
              </a:rPr>
              <a:t>y</a:t>
            </a:r>
            <a:r>
              <a:rPr lang="zh-CN" altLang="en-US" dirty="0"/>
              <a:t> 是 </a:t>
            </a:r>
            <a:r>
              <a:rPr lang="en-US" altLang="zh-CN" dirty="0"/>
              <a:t>x </a:t>
            </a:r>
            <a:r>
              <a:rPr lang="zh-CN" altLang="en-US" dirty="0"/>
              <a:t>的倍数且 </a:t>
            </a:r>
            <a:r>
              <a:rPr lang="en-US" altLang="zh-CN" dirty="0"/>
              <a:t>x </a:t>
            </a:r>
            <a:r>
              <a:rPr lang="zh-CN" altLang="en-US" dirty="0"/>
              <a:t>的二进制是 </a:t>
            </a:r>
            <a:r>
              <a:rPr lang="en-US" altLang="zh-CN" dirty="0">
                <a:effectLst/>
              </a:rPr>
              <a:t>y</a:t>
            </a:r>
            <a:r>
              <a:rPr lang="zh-CN" altLang="en-US" dirty="0"/>
              <a:t> 的一个子串，但它们的 </a:t>
            </a:r>
            <a:r>
              <a:rPr lang="en-US" altLang="zh-CN" dirty="0"/>
              <a:t>'1' </a:t>
            </a:r>
            <a:r>
              <a:rPr lang="zh-CN" altLang="en-US" dirty="0"/>
              <a:t>的个数相同，所以非法。</a:t>
            </a:r>
          </a:p>
        </p:txBody>
      </p:sp>
    </p:spTree>
    <p:extLst>
      <p:ext uri="{BB962C8B-B14F-4D97-AF65-F5344CB8AC3E}">
        <p14:creationId xmlns:p14="http://schemas.microsoft.com/office/powerpoint/2010/main" val="2685555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FA97EA-83AD-4A0C-8AA3-96C30BB1D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A3550FC-1870-435F-8622-79BCBE4D1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69" b="13509"/>
          <a:stretch/>
        </p:blipFill>
        <p:spPr>
          <a:xfrm>
            <a:off x="838200" y="1239411"/>
            <a:ext cx="10729570" cy="5253464"/>
          </a:xfrm>
        </p:spPr>
      </p:pic>
    </p:spTree>
    <p:extLst>
      <p:ext uri="{BB962C8B-B14F-4D97-AF65-F5344CB8AC3E}">
        <p14:creationId xmlns:p14="http://schemas.microsoft.com/office/powerpoint/2010/main" val="1314379311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2" id="{D6851383-8CE8-4C1D-B76F-F6E15547101C}" vid="{90DBA4EC-40BC-4E99-9771-1BA7F3CE2DC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主题2</Template>
  <TotalTime>785</TotalTime>
  <Words>1602</Words>
  <Application>Microsoft Office PowerPoint</Application>
  <PresentationFormat>宽屏</PresentationFormat>
  <Paragraphs>130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Helvetica Neue Medium</vt:lpstr>
      <vt:lpstr>system</vt:lpstr>
      <vt:lpstr>等线</vt:lpstr>
      <vt:lpstr>等线 Light</vt:lpstr>
      <vt:lpstr>思源黑体 CN Light</vt:lpstr>
      <vt:lpstr>思源黑体 CN Medium</vt:lpstr>
      <vt:lpstr>思源黑体 CN Normal</vt:lpstr>
      <vt:lpstr>Arial</vt:lpstr>
      <vt:lpstr>主题2</vt:lpstr>
      <vt:lpstr>2022牛客寒假算法基础集训营第4场 </vt:lpstr>
      <vt:lpstr>总体情况：</vt:lpstr>
      <vt:lpstr>PowerPoint 演示文稿</vt:lpstr>
      <vt:lpstr>E-真假签到题</vt:lpstr>
      <vt:lpstr>PowerPoint 演示文稿</vt:lpstr>
      <vt:lpstr>H-真真真真真签到题</vt:lpstr>
      <vt:lpstr>PowerPoint 演示文稿</vt:lpstr>
      <vt:lpstr>K-小红的真真假假签到题题</vt:lpstr>
      <vt:lpstr>PowerPoint 演示文稿</vt:lpstr>
      <vt:lpstr>F-小红的记谱法</vt:lpstr>
      <vt:lpstr>I-爆炸的符卡洋洋洒洒</vt:lpstr>
      <vt:lpstr>PowerPoint 演示文稿</vt:lpstr>
      <vt:lpstr> C 蓝彗星</vt:lpstr>
      <vt:lpstr>PowerPoint 演示文稿</vt:lpstr>
      <vt:lpstr>D 雪色光晕</vt:lpstr>
      <vt:lpstr>PowerPoint 演示文稿</vt:lpstr>
      <vt:lpstr>A R</vt:lpstr>
      <vt:lpstr>PowerPoint 演示文稿</vt:lpstr>
      <vt:lpstr>J 区间合数的最小公倍数</vt:lpstr>
      <vt:lpstr> G 子序列权值乘积</vt:lpstr>
      <vt:lpstr>PowerPoint 演示文稿</vt:lpstr>
      <vt:lpstr>B 进制</vt:lpstr>
      <vt:lpstr> </vt:lpstr>
      <vt:lpstr>L-在这冷漠的世界里光光哭哭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导言：初识算法、时空复杂度</dc:title>
  <dc:creator>deng siyu</dc:creator>
  <cp:lastModifiedBy>deng siyu</cp:lastModifiedBy>
  <cp:revision>15</cp:revision>
  <dcterms:created xsi:type="dcterms:W3CDTF">2021-09-13T02:47:56Z</dcterms:created>
  <dcterms:modified xsi:type="dcterms:W3CDTF">2022-02-09T09:56:53Z</dcterms:modified>
</cp:coreProperties>
</file>